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6524" autoAdjust="0"/>
  </p:normalViewPr>
  <p:slideViewPr>
    <p:cSldViewPr snapToGrid="0">
      <p:cViewPr varScale="1">
        <p:scale>
          <a:sx n="88" d="100"/>
          <a:sy n="88" d="100"/>
        </p:scale>
        <p:origin x="1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 name="Google Shape;6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Ray</a:t>
            </a:r>
            <a:endParaRPr/>
          </a:p>
          <a:p>
            <a:pPr marL="0" lvl="0" indent="0" algn="l" rtl="0">
              <a:spcBef>
                <a:spcPts val="0"/>
              </a:spcBef>
              <a:spcAft>
                <a:spcPts val="0"/>
              </a:spcAft>
              <a:buNone/>
            </a:pPr>
            <a:endParaRPr/>
          </a:p>
        </p:txBody>
      </p:sp>
      <p:sp>
        <p:nvSpPr>
          <p:cNvPr id="63" name="Google Shape;6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3a1424ff7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3a1424ff7_0_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a:t>
            </a:r>
            <a:endParaRPr dirty="0"/>
          </a:p>
        </p:txBody>
      </p:sp>
      <p:sp>
        <p:nvSpPr>
          <p:cNvPr id="152" name="Google Shape;152;g33a1424ff7_0_8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5d02f819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g45d02f819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endParaRPr/>
          </a:p>
        </p:txBody>
      </p:sp>
      <p:sp>
        <p:nvSpPr>
          <p:cNvPr id="163" name="Google Shape;163;g45d02f819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8a712e505_3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8a712e505_3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Ray</a:t>
            </a:r>
            <a:endParaRPr/>
          </a:p>
        </p:txBody>
      </p:sp>
      <p:sp>
        <p:nvSpPr>
          <p:cNvPr id="72" name="Google Shape;72;g48a712e505_3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48a712e505_3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48a712e505_3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Hao</a:t>
            </a:r>
            <a:endParaRPr dirty="0"/>
          </a:p>
          <a:p>
            <a:pPr marL="0" lvl="0" indent="0" algn="l" rtl="0">
              <a:spcBef>
                <a:spcPts val="0"/>
              </a:spcBef>
              <a:spcAft>
                <a:spcPts val="0"/>
              </a:spcAft>
              <a:buNone/>
            </a:pPr>
            <a:r>
              <a:rPr lang="en-US" dirty="0"/>
              <a:t>First is from </a:t>
            </a:r>
            <a:r>
              <a:rPr lang="en-US" dirty="0" err="1"/>
              <a:t>UMichi</a:t>
            </a:r>
            <a:r>
              <a:rPr lang="en-US" dirty="0"/>
              <a:t>. And we choose Long-Term Vision and LIDAR Dataset.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Second is staticmap API. For which we can generate a map overlay that provides street and landmark data which can make the meaningless </a:t>
            </a:r>
            <a:r>
              <a:rPr lang="en-US" dirty="0" err="1"/>
              <a:t>gps</a:t>
            </a:r>
            <a:r>
              <a:rPr lang="en-US" dirty="0"/>
              <a:t> more readable.</a:t>
            </a:r>
            <a:endParaRPr dirty="0"/>
          </a:p>
        </p:txBody>
      </p:sp>
      <p:sp>
        <p:nvSpPr>
          <p:cNvPr id="82" name="Google Shape;82;g48a712e505_3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8a712e505_3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8a712e505_3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US" dirty="0"/>
              <a:t>Presented by Robin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order to realize the whole function, we need 4 tools overall. The first tool is used to download and present some preprocessing to our dataset. The second one is to plot the path of the robot on a map, using the GPS data and the </a:t>
            </a:r>
            <a:r>
              <a:rPr lang="en-US" dirty="0" err="1"/>
              <a:t>staticmap</a:t>
            </a:r>
            <a:r>
              <a:rPr lang="en-US" dirty="0"/>
              <a:t> API. Our next tool is for visualizing the surroundings of the robot from the </a:t>
            </a:r>
            <a:r>
              <a:rPr lang="en-US" dirty="0" err="1"/>
              <a:t>lidar</a:t>
            </a:r>
            <a:r>
              <a:rPr lang="en-US" dirty="0"/>
              <a:t> data. Also, in this part of the code we can get the precise location of the robot. The last requirement is having a user interface for quick visualization of the dataset.</a:t>
            </a:r>
            <a:endParaRPr dirty="0"/>
          </a:p>
        </p:txBody>
      </p:sp>
      <p:sp>
        <p:nvSpPr>
          <p:cNvPr id="94" name="Google Shape;94;g48a712e505_3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8a712e505_3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8a712e505_3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Robin</a:t>
            </a:r>
            <a:endParaRPr/>
          </a:p>
          <a:p>
            <a:pPr marL="0" lvl="0" indent="0" algn="l" rtl="0">
              <a:spcBef>
                <a:spcPts val="0"/>
              </a:spcBef>
              <a:spcAft>
                <a:spcPts val="0"/>
              </a:spcAft>
              <a:buNone/>
            </a:pPr>
            <a:r>
              <a:rPr lang="en-US"/>
              <a:t>Our data manager is the first step of manipulating the data sets.</a:t>
            </a:r>
            <a:endParaRPr/>
          </a:p>
          <a:p>
            <a:pPr marL="0" lvl="0" indent="0" algn="l" rtl="0">
              <a:spcBef>
                <a:spcPts val="0"/>
              </a:spcBef>
              <a:spcAft>
                <a:spcPts val="0"/>
              </a:spcAft>
              <a:buNone/>
            </a:pPr>
            <a:r>
              <a:rPr lang="en-US"/>
              <a:t>It downloads the robotic datasets including GPS, Hokuyo Lidar data from websites and unzip them. After that we need to filter the GPS data because some of them has nan inside and couldn’t be use for trajecting the robot location.Next we transfer the original GPS data which is in the radius magnitude in to longitude and latitude. This is for the static map plotting.  Finally we will handle the binary file generated by the Lidar data and show several scans of the sensor. </a:t>
            </a:r>
            <a:endParaRPr/>
          </a:p>
        </p:txBody>
      </p:sp>
      <p:sp>
        <p:nvSpPr>
          <p:cNvPr id="103" name="Google Shape;103;g48a712e505_3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8a712e505_3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8a712e505_3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Hao</a:t>
            </a:r>
            <a:endParaRPr/>
          </a:p>
          <a:p>
            <a:pPr marL="0" lvl="0" indent="0" algn="l" rtl="0">
              <a:spcBef>
                <a:spcPts val="0"/>
              </a:spcBef>
              <a:spcAft>
                <a:spcPts val="0"/>
              </a:spcAft>
              <a:buNone/>
            </a:pPr>
            <a:r>
              <a:rPr lang="en-US"/>
              <a:t>-The reason to subsample GPS data is that the dataset is too large, and the time interval is very small, there is no need to enlarge the workload of computing.</a:t>
            </a:r>
            <a:endParaRPr/>
          </a:p>
          <a:p>
            <a:pPr marL="0" lvl="0" indent="0" algn="l" rtl="0">
              <a:spcBef>
                <a:spcPts val="0"/>
              </a:spcBef>
              <a:spcAft>
                <a:spcPts val="0"/>
              </a:spcAft>
              <a:buNone/>
            </a:pPr>
            <a:r>
              <a:rPr lang="en-US"/>
              <a:t>-Mention how applying the map overlay provides familiar, real-world context for the data. For instance, in our program, we overlay gps data on a map. The map contextualizes the data by providing references for landmarks, street names and other geographic references.</a:t>
            </a:r>
            <a:endParaRPr/>
          </a:p>
        </p:txBody>
      </p:sp>
      <p:sp>
        <p:nvSpPr>
          <p:cNvPr id="113" name="Google Shape;113;g48a712e505_3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48a712e505_3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48a712e505_3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1371600" lvl="0" indent="0" algn="l" rtl="0">
              <a:lnSpc>
                <a:spcPct val="90000"/>
              </a:lnSpc>
              <a:spcBef>
                <a:spcPts val="500"/>
              </a:spcBef>
              <a:spcAft>
                <a:spcPts val="0"/>
              </a:spcAft>
              <a:buNone/>
            </a:pPr>
            <a:r>
              <a:rPr lang="en-US">
                <a:solidFill>
                  <a:srgbClr val="000000"/>
                </a:solidFill>
              </a:rPr>
              <a:t>Presented by Ray:</a:t>
            </a:r>
            <a:endParaRPr>
              <a:solidFill>
                <a:srgbClr val="000000"/>
              </a:solidFill>
            </a:endParaRPr>
          </a:p>
          <a:p>
            <a:pPr marL="1371600" lvl="0" indent="0" algn="l" rtl="0">
              <a:lnSpc>
                <a:spcPct val="90000"/>
              </a:lnSpc>
              <a:spcBef>
                <a:spcPts val="2100"/>
              </a:spcBef>
              <a:spcAft>
                <a:spcPts val="0"/>
              </a:spcAft>
              <a:buNone/>
            </a:pPr>
            <a:r>
              <a:rPr lang="en-US">
                <a:solidFill>
                  <a:srgbClr val="000000"/>
                </a:solidFill>
              </a:rPr>
              <a:t>By taking successive lidar scans and calculating the differences between points, the robot position and orientation (pose) can be backed out from the natural misalignment of points that occurs when recording lidar scans from a moving robot</a:t>
            </a:r>
            <a:endParaRPr>
              <a:solidFill>
                <a:srgbClr val="000000"/>
              </a:solidFill>
            </a:endParaRPr>
          </a:p>
          <a:p>
            <a:pPr marL="0" lvl="0" indent="0" algn="l" rtl="0">
              <a:spcBef>
                <a:spcPts val="2100"/>
              </a:spcBef>
              <a:spcAft>
                <a:spcPts val="0"/>
              </a:spcAft>
              <a:buNone/>
            </a:pPr>
            <a:endParaRPr>
              <a:solidFill>
                <a:srgbClr val="000000"/>
              </a:solidFill>
            </a:endParaRPr>
          </a:p>
        </p:txBody>
      </p:sp>
      <p:sp>
        <p:nvSpPr>
          <p:cNvPr id="123" name="Google Shape;123;g48a712e505_3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48a712e505_3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48a712e505_3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a:t>
            </a:r>
          </a:p>
          <a:p>
            <a:pPr marL="0" lvl="0" indent="0" algn="l" rtl="0">
              <a:spcBef>
                <a:spcPts val="0"/>
              </a:spcBef>
              <a:spcAft>
                <a:spcPts val="0"/>
              </a:spcAft>
              <a:buNone/>
            </a:pPr>
            <a:endParaRPr lang="en-US" dirty="0"/>
          </a:p>
          <a:p>
            <a:pPr marL="171450" lvl="0" indent="-171450" algn="l" rtl="0">
              <a:spcBef>
                <a:spcPts val="0"/>
              </a:spcBef>
              <a:spcAft>
                <a:spcPts val="0"/>
              </a:spcAft>
              <a:buFontTx/>
              <a:buChar char="-"/>
            </a:pPr>
            <a:r>
              <a:rPr lang="en-US" dirty="0"/>
              <a:t>Built with </a:t>
            </a:r>
            <a:r>
              <a:rPr lang="en-US" dirty="0" err="1"/>
              <a:t>tkinter</a:t>
            </a:r>
            <a:endParaRPr lang="en-US" dirty="0"/>
          </a:p>
          <a:p>
            <a:pPr marL="628650" lvl="1" indent="-171450" algn="l" rtl="0">
              <a:spcBef>
                <a:spcPts val="0"/>
              </a:spcBef>
              <a:spcAft>
                <a:spcPts val="0"/>
              </a:spcAft>
              <a:buFontTx/>
              <a:buChar char="-"/>
            </a:pPr>
            <a:r>
              <a:rPr lang="en-US" dirty="0"/>
              <a:t>Comes with Python, no additional installation required.</a:t>
            </a:r>
          </a:p>
          <a:p>
            <a:pPr marL="171450" lvl="0" indent="-171450" algn="l" rtl="0">
              <a:spcBef>
                <a:spcPts val="0"/>
              </a:spcBef>
              <a:spcAft>
                <a:spcPts val="0"/>
              </a:spcAft>
              <a:buFontTx/>
              <a:buChar char="-"/>
            </a:pPr>
            <a:r>
              <a:rPr lang="en-US" dirty="0"/>
              <a:t>Controls – load data, </a:t>
            </a:r>
            <a:r>
              <a:rPr lang="en-US" dirty="0" err="1"/>
              <a:t>gps</a:t>
            </a:r>
            <a:r>
              <a:rPr lang="en-US" dirty="0"/>
              <a:t>, map, </a:t>
            </a:r>
            <a:r>
              <a:rPr lang="en-US" dirty="0" err="1"/>
              <a:t>lidar</a:t>
            </a:r>
            <a:endParaRPr lang="en-US" dirty="0"/>
          </a:p>
          <a:p>
            <a:pPr marL="171450" lvl="0" indent="-171450" algn="l" rtl="0">
              <a:spcBef>
                <a:spcPts val="0"/>
              </a:spcBef>
              <a:spcAft>
                <a:spcPts val="0"/>
              </a:spcAft>
              <a:buFontTx/>
              <a:buChar char="-"/>
            </a:pPr>
            <a:r>
              <a:rPr lang="en-US" dirty="0"/>
              <a:t>Based on user selection, these are displayed in the viewer.</a:t>
            </a:r>
            <a:endParaRPr dirty="0"/>
          </a:p>
        </p:txBody>
      </p:sp>
      <p:sp>
        <p:nvSpPr>
          <p:cNvPr id="133" name="Google Shape;133;g48a712e505_3_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 </a:t>
            </a:r>
          </a:p>
          <a:p>
            <a:pPr marL="171450" lvl="0" indent="-171450" algn="l" rtl="0">
              <a:spcBef>
                <a:spcPts val="0"/>
              </a:spcBef>
              <a:spcAft>
                <a:spcPts val="0"/>
              </a:spcAft>
              <a:buFontTx/>
              <a:buChar char="-"/>
            </a:pPr>
            <a:r>
              <a:rPr lang="en-US" dirty="0"/>
              <a:t>Status bar shows “Ready”</a:t>
            </a:r>
          </a:p>
          <a:p>
            <a:pPr marL="171450" lvl="0" indent="-171450" algn="l" rtl="0">
              <a:spcBef>
                <a:spcPts val="0"/>
              </a:spcBef>
              <a:spcAft>
                <a:spcPts val="0"/>
              </a:spcAft>
              <a:buFontTx/>
              <a:buChar char="-"/>
            </a:pPr>
            <a:r>
              <a:rPr lang="en-US" dirty="0"/>
              <a:t>Load Data pressed</a:t>
            </a:r>
          </a:p>
          <a:p>
            <a:pPr marL="171450" lvl="0" indent="-171450" algn="l" rtl="0">
              <a:spcBef>
                <a:spcPts val="0"/>
              </a:spcBef>
              <a:spcAft>
                <a:spcPts val="0"/>
              </a:spcAft>
              <a:buFontTx/>
              <a:buChar char="-"/>
            </a:pPr>
            <a:r>
              <a:rPr lang="en-US" dirty="0"/>
              <a:t>Status – data is ready</a:t>
            </a:r>
          </a:p>
          <a:p>
            <a:pPr marL="171450" lvl="0" indent="-171450" algn="l" rtl="0">
              <a:spcBef>
                <a:spcPts val="0"/>
              </a:spcBef>
              <a:spcAft>
                <a:spcPts val="0"/>
              </a:spcAft>
              <a:buFontTx/>
              <a:buChar char="-"/>
            </a:pPr>
            <a:r>
              <a:rPr lang="en-US" dirty="0"/>
              <a:t>User can change GPS slider, turn map on and off, or switch to the </a:t>
            </a:r>
            <a:r>
              <a:rPr lang="en-US" dirty="0" err="1"/>
              <a:t>lidar</a:t>
            </a:r>
            <a:r>
              <a:rPr lang="en-US" dirty="0"/>
              <a:t> viewing mode.</a:t>
            </a:r>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r>
              <a:rPr lang="en-US" dirty="0"/>
              <a:t>Dropdown allows different dates to be selected from the dataset</a:t>
            </a:r>
          </a:p>
          <a:p>
            <a:pPr marL="171450" lvl="0" indent="-171450" algn="l" rtl="0">
              <a:spcBef>
                <a:spcPts val="0"/>
              </a:spcBef>
              <a:spcAft>
                <a:spcPts val="0"/>
              </a:spcAft>
              <a:buFontTx/>
              <a:buChar char="-"/>
            </a:pPr>
            <a:r>
              <a:rPr lang="en-US" dirty="0"/>
              <a:t>Other selection made – new data loaded</a:t>
            </a:r>
          </a:p>
          <a:p>
            <a:pPr marL="171450" marR="0" lvl="0" indent="-171450" algn="l" defTabSz="914400" rtl="0" eaLnBrk="1" fontAlgn="auto" latinLnBrk="0" hangingPunct="1">
              <a:lnSpc>
                <a:spcPct val="100000"/>
              </a:lnSpc>
              <a:spcBef>
                <a:spcPts val="0"/>
              </a:spcBef>
              <a:spcAft>
                <a:spcPts val="0"/>
              </a:spcAft>
              <a:buClr>
                <a:srgbClr val="000000"/>
              </a:buClr>
              <a:buSzPts val="1400"/>
              <a:buFontTx/>
              <a:buChar char="-"/>
              <a:tabLst/>
              <a:defRPr/>
            </a:pPr>
            <a:r>
              <a:rPr lang="en-US" dirty="0"/>
              <a:t>Again, user can change GPS slider, turn map on and off, or switch to the </a:t>
            </a:r>
            <a:r>
              <a:rPr lang="en-US" dirty="0" err="1"/>
              <a:t>lidar</a:t>
            </a:r>
            <a:r>
              <a:rPr lang="en-US" dirty="0"/>
              <a:t> viewing mode.</a:t>
            </a:r>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dirty="0"/>
          </a:p>
        </p:txBody>
      </p:sp>
      <p:sp>
        <p:nvSpPr>
          <p:cNvPr id="144" name="Google Shape;14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5" name="Google Shape;15;p2"/>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6" name="Google Shape;16;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0" name="Google Shape;50;p11"/>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lstStyle>
            <a:lvl1pPr marL="457200" lvl="0" indent="-381000" algn="ctr">
              <a:spcBef>
                <a:spcPts val="0"/>
              </a:spcBef>
              <a:spcAft>
                <a:spcPts val="0"/>
              </a:spcAft>
              <a:buSzPts val="24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51" name="Google Shape;51;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6" name="Google Shape;56;p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2100"/>
              </a:spcBef>
              <a:spcAft>
                <a:spcPts val="0"/>
              </a:spcAft>
              <a:buClr>
                <a:schemeClr val="dk1"/>
              </a:buClr>
              <a:buSzPts val="1800"/>
              <a:buChar char="○"/>
              <a:defRPr/>
            </a:lvl2pPr>
            <a:lvl3pPr marL="1371600" lvl="2" indent="-342900" algn="l" rtl="0">
              <a:lnSpc>
                <a:spcPct val="90000"/>
              </a:lnSpc>
              <a:spcBef>
                <a:spcPts val="2100"/>
              </a:spcBef>
              <a:spcAft>
                <a:spcPts val="0"/>
              </a:spcAft>
              <a:buClr>
                <a:schemeClr val="dk1"/>
              </a:buClr>
              <a:buSzPts val="1800"/>
              <a:buChar char="■"/>
              <a:defRPr/>
            </a:lvl3pPr>
            <a:lvl4pPr marL="1828800" lvl="3" indent="-342900" algn="l" rtl="0">
              <a:lnSpc>
                <a:spcPct val="90000"/>
              </a:lnSpc>
              <a:spcBef>
                <a:spcPts val="2100"/>
              </a:spcBef>
              <a:spcAft>
                <a:spcPts val="0"/>
              </a:spcAft>
              <a:buClr>
                <a:schemeClr val="dk1"/>
              </a:buClr>
              <a:buSzPts val="1800"/>
              <a:buChar char="●"/>
              <a:defRPr/>
            </a:lvl4pPr>
            <a:lvl5pPr marL="2286000" lvl="4" indent="-342900" algn="l" rtl="0">
              <a:lnSpc>
                <a:spcPct val="90000"/>
              </a:lnSpc>
              <a:spcBef>
                <a:spcPts val="2100"/>
              </a:spcBef>
              <a:spcAft>
                <a:spcPts val="0"/>
              </a:spcAft>
              <a:buClr>
                <a:schemeClr val="dk1"/>
              </a:buClr>
              <a:buSzPts val="1800"/>
              <a:buChar char="○"/>
              <a:defRPr/>
            </a:lvl5pPr>
            <a:lvl6pPr marL="2743200" lvl="5" indent="-342900" algn="l" rtl="0">
              <a:lnSpc>
                <a:spcPct val="90000"/>
              </a:lnSpc>
              <a:spcBef>
                <a:spcPts val="2100"/>
              </a:spcBef>
              <a:spcAft>
                <a:spcPts val="0"/>
              </a:spcAft>
              <a:buClr>
                <a:schemeClr val="dk1"/>
              </a:buClr>
              <a:buSzPts val="1800"/>
              <a:buChar char="■"/>
              <a:defRPr/>
            </a:lvl6pPr>
            <a:lvl7pPr marL="3200400" lvl="6" indent="-342900" algn="l" rtl="0">
              <a:lnSpc>
                <a:spcPct val="90000"/>
              </a:lnSpc>
              <a:spcBef>
                <a:spcPts val="2100"/>
              </a:spcBef>
              <a:spcAft>
                <a:spcPts val="0"/>
              </a:spcAft>
              <a:buClr>
                <a:schemeClr val="dk1"/>
              </a:buClr>
              <a:buSzPts val="1800"/>
              <a:buChar char="●"/>
              <a:defRPr/>
            </a:lvl7pPr>
            <a:lvl8pPr marL="3657600" lvl="7" indent="-342900" algn="l" rtl="0">
              <a:lnSpc>
                <a:spcPct val="90000"/>
              </a:lnSpc>
              <a:spcBef>
                <a:spcPts val="2100"/>
              </a:spcBef>
              <a:spcAft>
                <a:spcPts val="0"/>
              </a:spcAft>
              <a:buClr>
                <a:schemeClr val="dk1"/>
              </a:buClr>
              <a:buSzPts val="1800"/>
              <a:buChar char="○"/>
              <a:defRPr/>
            </a:lvl8pPr>
            <a:lvl9pPr marL="4114800" lvl="8" indent="-342900" algn="l" rtl="0">
              <a:lnSpc>
                <a:spcPct val="90000"/>
              </a:lnSpc>
              <a:spcBef>
                <a:spcPts val="2100"/>
              </a:spcBef>
              <a:spcAft>
                <a:spcPts val="2100"/>
              </a:spcAft>
              <a:buClr>
                <a:schemeClr val="dk1"/>
              </a:buClr>
              <a:buSzPts val="1800"/>
              <a:buChar char="■"/>
              <a:defRPr/>
            </a:lvl9pPr>
          </a:lstStyle>
          <a:p>
            <a:endParaRPr/>
          </a:p>
        </p:txBody>
      </p:sp>
      <p:sp>
        <p:nvSpPr>
          <p:cNvPr id="57" name="Google Shape;57;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 name="Google Shape;58;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 name="Google Shape;59;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p4"/>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3" name="Google Shape;23;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6" name="Google Shape;26;p5"/>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 name="Google Shape;27;p5"/>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8" name="Google Shape;28;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31" name="Google Shape;31;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4" name="Google Shape;34;p7"/>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5" name="Google Shape;35;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8" name="Google Shape;38;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6096000" y="33"/>
            <a:ext cx="6096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42" name="Google Shape;42;p9"/>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3" name="Google Shape;43;p9"/>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lstStyle>
            <a:lvl1pPr marL="457200" lvl="0" indent="-381000">
              <a:spcBef>
                <a:spcPts val="0"/>
              </a:spcBef>
              <a:spcAft>
                <a:spcPts val="0"/>
              </a:spcAft>
              <a:buClr>
                <a:schemeClr val="dk1"/>
              </a:buClr>
              <a:buSzPts val="2400"/>
              <a:buChar char="●"/>
              <a:defRPr>
                <a:solidFill>
                  <a:schemeClr val="dk1"/>
                </a:solidFill>
              </a:defRPr>
            </a:lvl1pPr>
            <a:lvl2pPr marL="914400" lvl="1" indent="-349250">
              <a:spcBef>
                <a:spcPts val="2100"/>
              </a:spcBef>
              <a:spcAft>
                <a:spcPts val="0"/>
              </a:spcAft>
              <a:buClr>
                <a:schemeClr val="dk1"/>
              </a:buClr>
              <a:buSzPts val="1900"/>
              <a:buChar char="○"/>
              <a:defRPr>
                <a:solidFill>
                  <a:schemeClr val="dk1"/>
                </a:solidFill>
              </a:defRPr>
            </a:lvl2pPr>
            <a:lvl3pPr marL="1371600" lvl="2" indent="-349250">
              <a:spcBef>
                <a:spcPts val="2100"/>
              </a:spcBef>
              <a:spcAft>
                <a:spcPts val="0"/>
              </a:spcAft>
              <a:buClr>
                <a:schemeClr val="dk1"/>
              </a:buClr>
              <a:buSzPts val="1900"/>
              <a:buChar char="■"/>
              <a:defRPr>
                <a:solidFill>
                  <a:schemeClr val="dk1"/>
                </a:solidFill>
              </a:defRPr>
            </a:lvl3pPr>
            <a:lvl4pPr marL="1828800" lvl="3" indent="-349250">
              <a:spcBef>
                <a:spcPts val="2100"/>
              </a:spcBef>
              <a:spcAft>
                <a:spcPts val="0"/>
              </a:spcAft>
              <a:buClr>
                <a:schemeClr val="dk1"/>
              </a:buClr>
              <a:buSzPts val="1900"/>
              <a:buChar char="●"/>
              <a:defRPr>
                <a:solidFill>
                  <a:schemeClr val="dk1"/>
                </a:solidFill>
              </a:defRPr>
            </a:lvl4pPr>
            <a:lvl5pPr marL="2286000" lvl="4" indent="-349250">
              <a:spcBef>
                <a:spcPts val="2100"/>
              </a:spcBef>
              <a:spcAft>
                <a:spcPts val="0"/>
              </a:spcAft>
              <a:buClr>
                <a:schemeClr val="dk1"/>
              </a:buClr>
              <a:buSzPts val="1900"/>
              <a:buChar char="○"/>
              <a:defRPr>
                <a:solidFill>
                  <a:schemeClr val="dk1"/>
                </a:solidFill>
              </a:defRPr>
            </a:lvl5pPr>
            <a:lvl6pPr marL="2743200" lvl="5" indent="-349250">
              <a:spcBef>
                <a:spcPts val="2100"/>
              </a:spcBef>
              <a:spcAft>
                <a:spcPts val="0"/>
              </a:spcAft>
              <a:buClr>
                <a:schemeClr val="dk1"/>
              </a:buClr>
              <a:buSzPts val="1900"/>
              <a:buChar char="■"/>
              <a:defRPr>
                <a:solidFill>
                  <a:schemeClr val="dk1"/>
                </a:solidFill>
              </a:defRPr>
            </a:lvl6pPr>
            <a:lvl7pPr marL="3200400" lvl="6" indent="-349250">
              <a:spcBef>
                <a:spcPts val="2100"/>
              </a:spcBef>
              <a:spcAft>
                <a:spcPts val="0"/>
              </a:spcAft>
              <a:buClr>
                <a:schemeClr val="dk1"/>
              </a:buClr>
              <a:buSzPts val="1900"/>
              <a:buChar char="●"/>
              <a:defRPr>
                <a:solidFill>
                  <a:schemeClr val="dk1"/>
                </a:solidFill>
              </a:defRPr>
            </a:lvl7pPr>
            <a:lvl8pPr marL="3657600" lvl="7" indent="-349250">
              <a:spcBef>
                <a:spcPts val="2100"/>
              </a:spcBef>
              <a:spcAft>
                <a:spcPts val="0"/>
              </a:spcAft>
              <a:buClr>
                <a:schemeClr val="dk1"/>
              </a:buClr>
              <a:buSzPts val="1900"/>
              <a:buChar char="○"/>
              <a:defRPr>
                <a:solidFill>
                  <a:schemeClr val="dk1"/>
                </a:solidFill>
              </a:defRPr>
            </a:lvl8pPr>
            <a:lvl9pPr marL="4114800" lvl="8" indent="-349250">
              <a:spcBef>
                <a:spcPts val="2100"/>
              </a:spcBef>
              <a:spcAft>
                <a:spcPts val="2100"/>
              </a:spcAft>
              <a:buClr>
                <a:schemeClr val="dk1"/>
              </a:buClr>
              <a:buSzPts val="1900"/>
              <a:buChar char="■"/>
              <a:defRPr>
                <a:solidFill>
                  <a:schemeClr val="dk1"/>
                </a:solidFill>
              </a:defRPr>
            </a:lvl9pPr>
          </a:lstStyle>
          <a:p>
            <a:endParaRPr/>
          </a:p>
        </p:txBody>
      </p:sp>
      <p:sp>
        <p:nvSpPr>
          <p:cNvPr id="44" name="Google Shape;44;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lstStyle>
            <a:lvl1pPr marL="457200" lvl="0" indent="-228600">
              <a:lnSpc>
                <a:spcPct val="100000"/>
              </a:lnSpc>
              <a:spcBef>
                <a:spcPts val="0"/>
              </a:spcBef>
              <a:spcAft>
                <a:spcPts val="0"/>
              </a:spcAft>
              <a:buSzPts val="2400"/>
              <a:buNone/>
              <a:defRPr/>
            </a:lvl1pPr>
          </a:lstStyle>
          <a:p>
            <a:endParaRPr/>
          </a:p>
        </p:txBody>
      </p:sp>
      <p:sp>
        <p:nvSpPr>
          <p:cNvPr id="47" name="Google Shape;47;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lstStyle>
            <a:lvl1pPr marL="457200" lvl="0" indent="-381000">
              <a:lnSpc>
                <a:spcPct val="115000"/>
              </a:lnSpc>
              <a:spcBef>
                <a:spcPts val="0"/>
              </a:spcBef>
              <a:spcAft>
                <a:spcPts val="0"/>
              </a:spcAft>
              <a:buClr>
                <a:schemeClr val="lt2"/>
              </a:buClr>
              <a:buSzPts val="2400"/>
              <a:buChar char="●"/>
              <a:defRPr sz="2400">
                <a:solidFill>
                  <a:schemeClr val="lt2"/>
                </a:solidFill>
              </a:defRPr>
            </a:lvl1pPr>
            <a:lvl2pPr marL="914400" lvl="1" indent="-349250">
              <a:lnSpc>
                <a:spcPct val="115000"/>
              </a:lnSpc>
              <a:spcBef>
                <a:spcPts val="2100"/>
              </a:spcBef>
              <a:spcAft>
                <a:spcPts val="0"/>
              </a:spcAft>
              <a:buClr>
                <a:schemeClr val="lt2"/>
              </a:buClr>
              <a:buSzPts val="1900"/>
              <a:buChar char="○"/>
              <a:defRPr sz="1900">
                <a:solidFill>
                  <a:schemeClr val="lt2"/>
                </a:solidFill>
              </a:defRPr>
            </a:lvl2pPr>
            <a:lvl3pPr marL="1371600" lvl="2" indent="-349250">
              <a:lnSpc>
                <a:spcPct val="115000"/>
              </a:lnSpc>
              <a:spcBef>
                <a:spcPts val="2100"/>
              </a:spcBef>
              <a:spcAft>
                <a:spcPts val="0"/>
              </a:spcAft>
              <a:buClr>
                <a:schemeClr val="lt2"/>
              </a:buClr>
              <a:buSzPts val="1900"/>
              <a:buChar char="■"/>
              <a:defRPr sz="1900">
                <a:solidFill>
                  <a:schemeClr val="lt2"/>
                </a:solidFill>
              </a:defRPr>
            </a:lvl3pPr>
            <a:lvl4pPr marL="1828800" lvl="3" indent="-349250">
              <a:lnSpc>
                <a:spcPct val="115000"/>
              </a:lnSpc>
              <a:spcBef>
                <a:spcPts val="2100"/>
              </a:spcBef>
              <a:spcAft>
                <a:spcPts val="0"/>
              </a:spcAft>
              <a:buClr>
                <a:schemeClr val="lt2"/>
              </a:buClr>
              <a:buSzPts val="1900"/>
              <a:buChar char="●"/>
              <a:defRPr sz="1900">
                <a:solidFill>
                  <a:schemeClr val="lt2"/>
                </a:solidFill>
              </a:defRPr>
            </a:lvl4pPr>
            <a:lvl5pPr marL="2286000" lvl="4" indent="-349250">
              <a:lnSpc>
                <a:spcPct val="115000"/>
              </a:lnSpc>
              <a:spcBef>
                <a:spcPts val="2100"/>
              </a:spcBef>
              <a:spcAft>
                <a:spcPts val="0"/>
              </a:spcAft>
              <a:buClr>
                <a:schemeClr val="lt2"/>
              </a:buClr>
              <a:buSzPts val="1900"/>
              <a:buChar char="○"/>
              <a:defRPr sz="1900">
                <a:solidFill>
                  <a:schemeClr val="lt2"/>
                </a:solidFill>
              </a:defRPr>
            </a:lvl5pPr>
            <a:lvl6pPr marL="2743200" lvl="5" indent="-349250">
              <a:lnSpc>
                <a:spcPct val="115000"/>
              </a:lnSpc>
              <a:spcBef>
                <a:spcPts val="2100"/>
              </a:spcBef>
              <a:spcAft>
                <a:spcPts val="0"/>
              </a:spcAft>
              <a:buClr>
                <a:schemeClr val="lt2"/>
              </a:buClr>
              <a:buSzPts val="1900"/>
              <a:buChar char="■"/>
              <a:defRPr sz="1900">
                <a:solidFill>
                  <a:schemeClr val="lt2"/>
                </a:solidFill>
              </a:defRPr>
            </a:lvl6pPr>
            <a:lvl7pPr marL="3200400" lvl="6" indent="-349250">
              <a:lnSpc>
                <a:spcPct val="115000"/>
              </a:lnSpc>
              <a:spcBef>
                <a:spcPts val="2100"/>
              </a:spcBef>
              <a:spcAft>
                <a:spcPts val="0"/>
              </a:spcAft>
              <a:buClr>
                <a:schemeClr val="lt2"/>
              </a:buClr>
              <a:buSzPts val="1900"/>
              <a:buChar char="●"/>
              <a:defRPr sz="1900">
                <a:solidFill>
                  <a:schemeClr val="lt2"/>
                </a:solidFill>
              </a:defRPr>
            </a:lvl7pPr>
            <a:lvl8pPr marL="3657600" lvl="7" indent="-349250">
              <a:lnSpc>
                <a:spcPct val="115000"/>
              </a:lnSpc>
              <a:spcBef>
                <a:spcPts val="2100"/>
              </a:spcBef>
              <a:spcAft>
                <a:spcPts val="0"/>
              </a:spcAft>
              <a:buClr>
                <a:schemeClr val="lt2"/>
              </a:buClr>
              <a:buSzPts val="1900"/>
              <a:buChar char="○"/>
              <a:defRPr sz="1900">
                <a:solidFill>
                  <a:schemeClr val="lt2"/>
                </a:solidFill>
              </a:defRPr>
            </a:lvl8pPr>
            <a:lvl9pPr marL="4114800" lvl="8" indent="-349250">
              <a:lnSpc>
                <a:spcPct val="115000"/>
              </a:lnSpc>
              <a:spcBef>
                <a:spcPts val="2100"/>
              </a:spcBef>
              <a:spcAft>
                <a:spcPts val="2100"/>
              </a:spcAft>
              <a:buClr>
                <a:schemeClr val="lt2"/>
              </a:buClr>
              <a:buSzPts val="1900"/>
              <a:buChar char="■"/>
              <a:defRPr sz="1900">
                <a:solidFill>
                  <a:schemeClr val="lt2"/>
                </a:solidFill>
              </a:defRPr>
            </a:lvl9pPr>
          </a:lstStyle>
          <a:p>
            <a:endParaRPr/>
          </a:p>
        </p:txBody>
      </p:sp>
      <p:sp>
        <p:nvSpPr>
          <p:cNvPr id="12" name="Google Shape;12;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lt2"/>
                </a:solidFill>
              </a:defRPr>
            </a:lvl1pPr>
            <a:lvl2pPr lvl="1" algn="r">
              <a:buNone/>
              <a:defRPr sz="1300">
                <a:solidFill>
                  <a:schemeClr val="lt2"/>
                </a:solidFill>
              </a:defRPr>
            </a:lvl2pPr>
            <a:lvl3pPr lvl="2" algn="r">
              <a:buNone/>
              <a:defRPr sz="1300">
                <a:solidFill>
                  <a:schemeClr val="lt2"/>
                </a:solidFill>
              </a:defRPr>
            </a:lvl3pPr>
            <a:lvl4pPr lvl="3" algn="r">
              <a:buNone/>
              <a:defRPr sz="1300">
                <a:solidFill>
                  <a:schemeClr val="lt2"/>
                </a:solidFill>
              </a:defRPr>
            </a:lvl4pPr>
            <a:lvl5pPr lvl="4" algn="r">
              <a:buNone/>
              <a:defRPr sz="1300">
                <a:solidFill>
                  <a:schemeClr val="lt2"/>
                </a:solidFill>
              </a:defRPr>
            </a:lvl5pPr>
            <a:lvl6pPr lvl="5" algn="r">
              <a:buNone/>
              <a:defRPr sz="1300">
                <a:solidFill>
                  <a:schemeClr val="lt2"/>
                </a:solidFill>
              </a:defRPr>
            </a:lvl6pPr>
            <a:lvl7pPr lvl="6" algn="r">
              <a:buNone/>
              <a:defRPr sz="1300">
                <a:solidFill>
                  <a:schemeClr val="lt2"/>
                </a:solidFill>
              </a:defRPr>
            </a:lvl7pPr>
            <a:lvl8pPr lvl="7" algn="r">
              <a:buNone/>
              <a:defRPr sz="1300">
                <a:solidFill>
                  <a:schemeClr val="lt2"/>
                </a:solidFill>
              </a:defRPr>
            </a:lvl8pPr>
            <a:lvl9pPr lvl="8" algn="r">
              <a:buNone/>
              <a:defRPr sz="1300">
                <a:solidFill>
                  <a:schemeClr val="lt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7900" y="2333850"/>
            <a:ext cx="10385100" cy="2190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6000"/>
              <a:t>Robot Data Visualization </a:t>
            </a:r>
            <a:br>
              <a:rPr lang="en-US" sz="6000"/>
            </a:br>
            <a:endParaRPr sz="6000"/>
          </a:p>
        </p:txBody>
      </p:sp>
      <p:sp>
        <p:nvSpPr>
          <p:cNvPr id="66" name="Google Shape;66;p14"/>
          <p:cNvSpPr txBox="1"/>
          <p:nvPr/>
        </p:nvSpPr>
        <p:spPr>
          <a:xfrm>
            <a:off x="2315304" y="3478653"/>
            <a:ext cx="7170300" cy="646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Presented By: Ray Adler, </a:t>
            </a:r>
            <a:r>
              <a:rPr lang="en-US" sz="1800" b="0" i="0" u="none" strike="noStrike" cap="none">
                <a:solidFill>
                  <a:schemeClr val="dk1"/>
                </a:solidFill>
                <a:latin typeface="Calibri"/>
                <a:ea typeface="Calibri"/>
                <a:cs typeface="Calibri"/>
                <a:sym typeface="Calibri"/>
              </a:rPr>
              <a:t>Ken Latimer, </a:t>
            </a:r>
            <a:r>
              <a:rPr lang="en-US" sz="1800">
                <a:solidFill>
                  <a:schemeClr val="dk1"/>
                </a:solidFill>
                <a:latin typeface="Calibri"/>
                <a:ea typeface="Calibri"/>
                <a:cs typeface="Calibri"/>
                <a:sym typeface="Calibri"/>
              </a:rPr>
              <a:t> Robin Li</a:t>
            </a:r>
            <a:r>
              <a:rPr lang="en-US" sz="1800" b="0" i="0" u="none" strike="noStrike" cap="none">
                <a:solidFill>
                  <a:schemeClr val="dk1"/>
                </a:solidFill>
                <a:latin typeface="Calibri"/>
                <a:ea typeface="Calibri"/>
                <a:cs typeface="Calibri"/>
                <a:sym typeface="Calibri"/>
              </a:rPr>
              <a:t>, and Hao Wu</a:t>
            </a:r>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pic>
        <p:nvPicPr>
          <p:cNvPr id="67" name="Google Shape;67;p14"/>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68" name="Google Shape;68;p14"/>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3"/>
          <p:cNvSpPr txBox="1">
            <a:spLocks noGrp="1"/>
          </p:cNvSpPr>
          <p:nvPr>
            <p:ph type="title"/>
          </p:nvPr>
        </p:nvSpPr>
        <p:spPr>
          <a:xfrm>
            <a:off x="838200" y="365125"/>
            <a:ext cx="10515600" cy="2944132"/>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Repository Features</a:t>
            </a:r>
            <a:br>
              <a:rPr lang="en-US" dirty="0"/>
            </a:br>
            <a:br>
              <a:rPr lang="en-US" dirty="0"/>
            </a:br>
            <a:endParaRPr dirty="0"/>
          </a:p>
        </p:txBody>
      </p:sp>
      <p:sp>
        <p:nvSpPr>
          <p:cNvPr id="155" name="Google Shape;155;p23"/>
          <p:cNvSpPr txBox="1">
            <a:spLocks noGrp="1"/>
          </p:cNvSpPr>
          <p:nvPr>
            <p:ph type="body" idx="1"/>
          </p:nvPr>
        </p:nvSpPr>
        <p:spPr>
          <a:xfrm>
            <a:off x="838200" y="1825625"/>
            <a:ext cx="4976617" cy="4351200"/>
          </a:xfrm>
          <a:prstGeom prst="rect">
            <a:avLst/>
          </a:prstGeom>
          <a:noFill/>
          <a:ln>
            <a:noFill/>
          </a:ln>
        </p:spPr>
        <p:txBody>
          <a:bodyPr spcFirstLastPara="1" wrap="square" lIns="91425" tIns="45700" rIns="91425" bIns="45700" anchor="t" anchorCtr="0">
            <a:noAutofit/>
          </a:bodyPr>
          <a:lstStyle/>
          <a:p>
            <a:pPr marL="228600" lvl="0" indent="-50800" algn="l" rtl="0">
              <a:lnSpc>
                <a:spcPct val="90000"/>
              </a:lnSpc>
              <a:spcBef>
                <a:spcPts val="1000"/>
              </a:spcBef>
              <a:spcAft>
                <a:spcPts val="0"/>
              </a:spcAft>
              <a:buClr>
                <a:schemeClr val="dk1"/>
              </a:buClr>
              <a:buSzPts val="2800"/>
              <a:buNone/>
            </a:pPr>
            <a:endParaRPr dirty="0"/>
          </a:p>
          <a:p>
            <a:pPr marL="342900">
              <a:spcAft>
                <a:spcPts val="2100"/>
              </a:spcAft>
              <a:buSzPts val="2800"/>
            </a:pPr>
            <a:r>
              <a:rPr lang="en-US" dirty="0"/>
              <a:t>Auto docs (Sphinx)</a:t>
            </a:r>
          </a:p>
          <a:p>
            <a:pPr marL="342900">
              <a:spcAft>
                <a:spcPts val="2100"/>
              </a:spcAft>
              <a:buSzPts val="2800"/>
            </a:pPr>
            <a:r>
              <a:rPr lang="en-US" dirty="0"/>
              <a:t>Tests (Travis-CI)</a:t>
            </a:r>
          </a:p>
          <a:p>
            <a:pPr marL="342900">
              <a:spcAft>
                <a:spcPts val="2100"/>
              </a:spcAft>
              <a:buSzPts val="2800"/>
            </a:pPr>
            <a:r>
              <a:rPr lang="en-US" dirty="0"/>
              <a:t>Intuitive GUI</a:t>
            </a:r>
            <a:endParaRPr dirty="0"/>
          </a:p>
        </p:txBody>
      </p:sp>
      <p:pic>
        <p:nvPicPr>
          <p:cNvPr id="156" name="Google Shape;156;p23"/>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57" name="Google Shape;157;p23"/>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4" name="Picture 3">
            <a:extLst>
              <a:ext uri="{FF2B5EF4-FFF2-40B4-BE49-F238E27FC236}">
                <a16:creationId xmlns:a16="http://schemas.microsoft.com/office/drawing/2014/main" id="{97EF0C7E-9B84-B149-B9A2-947229614231}"/>
              </a:ext>
            </a:extLst>
          </p:cNvPr>
          <p:cNvPicPr>
            <a:picLocks noChangeAspect="1"/>
          </p:cNvPicPr>
          <p:nvPr/>
        </p:nvPicPr>
        <p:blipFill>
          <a:blip r:embed="rId4"/>
          <a:stretch>
            <a:fillRect/>
          </a:stretch>
        </p:blipFill>
        <p:spPr>
          <a:xfrm>
            <a:off x="6748382" y="338723"/>
            <a:ext cx="3087542" cy="615415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Work</a:t>
            </a:r>
          </a:p>
        </p:txBody>
      </p:sp>
      <p:sp>
        <p:nvSpPr>
          <p:cNvPr id="3" name="Text Placeholder 2"/>
          <p:cNvSpPr>
            <a:spLocks noGrp="1"/>
          </p:cNvSpPr>
          <p:nvPr>
            <p:ph type="body" idx="1"/>
          </p:nvPr>
        </p:nvSpPr>
        <p:spPr/>
        <p:txBody>
          <a:bodyPr/>
          <a:lstStyle/>
          <a:p>
            <a:r>
              <a:rPr lang="en-US" dirty="0"/>
              <a:t>Additional Functionality:</a:t>
            </a:r>
          </a:p>
          <a:p>
            <a:pPr lvl="1"/>
            <a:r>
              <a:rPr lang="en-US" dirty="0"/>
              <a:t>Visualize </a:t>
            </a:r>
            <a:r>
              <a:rPr lang="en-US" dirty="0" err="1"/>
              <a:t>Odometry</a:t>
            </a:r>
            <a:r>
              <a:rPr lang="en-US" dirty="0"/>
              <a:t> Data</a:t>
            </a:r>
          </a:p>
          <a:p>
            <a:pPr lvl="1"/>
            <a:r>
              <a:rPr lang="en-US" dirty="0"/>
              <a:t>Determine Robot Pose</a:t>
            </a:r>
          </a:p>
          <a:p>
            <a:pPr lvl="1"/>
            <a:r>
              <a:rPr lang="en-US" dirty="0"/>
              <a:t>Overlay Lidar on Map</a:t>
            </a:r>
          </a:p>
          <a:p>
            <a:pPr lvl="1"/>
            <a:endParaRPr lang="en-US" dirty="0"/>
          </a:p>
          <a:p>
            <a:pPr lvl="1"/>
            <a:endParaRPr lang="en-US" dirty="0"/>
          </a:p>
        </p:txBody>
      </p:sp>
    </p:spTree>
    <p:extLst>
      <p:ext uri="{BB962C8B-B14F-4D97-AF65-F5344CB8AC3E}">
        <p14:creationId xmlns:p14="http://schemas.microsoft.com/office/powerpoint/2010/main" val="803676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4"/>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66" name="Google Shape;166;p24"/>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67" name="Google Shape;167;p24"/>
          <p:cNvSpPr txBox="1"/>
          <p:nvPr/>
        </p:nvSpPr>
        <p:spPr>
          <a:xfrm>
            <a:off x="3241494" y="2896050"/>
            <a:ext cx="5709000" cy="1065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a:solidFill>
                  <a:schemeClr val="dk1"/>
                </a:solidFill>
                <a:latin typeface="Calibri"/>
                <a:ea typeface="Calibri"/>
                <a:cs typeface="Calibri"/>
                <a:sym typeface="Calibri"/>
              </a:rPr>
              <a:t>Questions?</a:t>
            </a:r>
            <a:endParaRPr sz="4800"/>
          </a:p>
        </p:txBody>
      </p:sp>
      <p:pic>
        <p:nvPicPr>
          <p:cNvPr id="168" name="Google Shape;168;p24"/>
          <p:cNvPicPr preferRelativeResize="0"/>
          <p:nvPr/>
        </p:nvPicPr>
        <p:blipFill rotWithShape="1">
          <a:blip r:embed="rId4">
            <a:alphaModFix/>
          </a:blip>
          <a:srcRect/>
          <a:stretch/>
        </p:blipFill>
        <p:spPr>
          <a:xfrm>
            <a:off x="138513" y="6555213"/>
            <a:ext cx="2721259" cy="2138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1664"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Motivation &amp; Solution</a:t>
            </a:r>
            <a:endParaRPr dirty="0"/>
          </a:p>
        </p:txBody>
      </p:sp>
      <p:sp>
        <p:nvSpPr>
          <p:cNvPr id="75" name="Google Shape;75;p15"/>
          <p:cNvSpPr txBox="1">
            <a:spLocks noGrp="1"/>
          </p:cNvSpPr>
          <p:nvPr>
            <p:ph type="body" idx="1"/>
          </p:nvPr>
        </p:nvSpPr>
        <p:spPr>
          <a:xfrm>
            <a:off x="361675" y="1557025"/>
            <a:ext cx="8066400" cy="4092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sz="3000"/>
              <a:t>Motivation: Robot data is difficult to work with!</a:t>
            </a:r>
            <a:endParaRPr sz="3000"/>
          </a:p>
          <a:p>
            <a:pPr marL="457200" lvl="0" indent="-381000" algn="l" rtl="0">
              <a:spcBef>
                <a:spcPts val="2100"/>
              </a:spcBef>
              <a:spcAft>
                <a:spcPts val="0"/>
              </a:spcAft>
              <a:buSzPts val="2400"/>
              <a:buChar char="●"/>
            </a:pPr>
            <a:r>
              <a:rPr lang="en-US"/>
              <a:t>Difficult to interpret and data sets are large</a:t>
            </a:r>
            <a:endParaRPr/>
          </a:p>
          <a:p>
            <a:pPr marL="457200" lvl="0" indent="-381000" algn="l" rtl="0">
              <a:spcBef>
                <a:spcPts val="0"/>
              </a:spcBef>
              <a:spcAft>
                <a:spcPts val="0"/>
              </a:spcAft>
              <a:buSzPts val="2400"/>
              <a:buChar char="●"/>
            </a:pPr>
            <a:r>
              <a:rPr lang="en-US"/>
              <a:t>A lot of time is spent processing data:</a:t>
            </a:r>
            <a:endParaRPr/>
          </a:p>
          <a:p>
            <a:pPr marL="914400" lvl="1" indent="-381000" algn="l" rtl="0">
              <a:spcBef>
                <a:spcPts val="0"/>
              </a:spcBef>
              <a:spcAft>
                <a:spcPts val="0"/>
              </a:spcAft>
              <a:buSzPts val="2400"/>
              <a:buChar char="○"/>
            </a:pPr>
            <a:r>
              <a:rPr lang="en-US" sz="2400"/>
              <a:t>Reformatting</a:t>
            </a:r>
            <a:endParaRPr sz="2400"/>
          </a:p>
          <a:p>
            <a:pPr marL="914400" lvl="1" indent="-381000" algn="l" rtl="0">
              <a:spcBef>
                <a:spcPts val="0"/>
              </a:spcBef>
              <a:spcAft>
                <a:spcPts val="0"/>
              </a:spcAft>
              <a:buSzPts val="2400"/>
              <a:buChar char="○"/>
            </a:pPr>
            <a:r>
              <a:rPr lang="en-US" sz="2400"/>
              <a:t>Visualizing</a:t>
            </a:r>
            <a:endParaRPr sz="2400"/>
          </a:p>
          <a:p>
            <a:pPr marL="0" lvl="0" indent="0" algn="l" rtl="0">
              <a:spcBef>
                <a:spcPts val="2100"/>
              </a:spcBef>
              <a:spcAft>
                <a:spcPts val="0"/>
              </a:spcAft>
              <a:buNone/>
            </a:pPr>
            <a:r>
              <a:rPr lang="en-US"/>
              <a:t>This time could be spent furthering research!</a:t>
            </a:r>
            <a:endParaRPr sz="2400"/>
          </a:p>
          <a:p>
            <a:pPr marL="0" lvl="0" indent="0" algn="l" rtl="0">
              <a:spcBef>
                <a:spcPts val="2100"/>
              </a:spcBef>
              <a:spcAft>
                <a:spcPts val="2100"/>
              </a:spcAft>
              <a:buNone/>
            </a:pPr>
            <a:r>
              <a:rPr lang="en-US" sz="3000"/>
              <a:t>Solution: Create a tool that allows roboticists to easily access and visualize robot data</a:t>
            </a:r>
            <a:endParaRPr sz="3000"/>
          </a:p>
        </p:txBody>
      </p:sp>
      <p:pic>
        <p:nvPicPr>
          <p:cNvPr id="76" name="Google Shape;76;p15"/>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77" name="Google Shape;77;p15"/>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78" name="Google Shape;78;p15"/>
          <p:cNvPicPr preferRelativeResize="0"/>
          <p:nvPr/>
        </p:nvPicPr>
        <p:blipFill rotWithShape="1">
          <a:blip r:embed="rId4">
            <a:alphaModFix/>
          </a:blip>
          <a:srcRect l="25334"/>
          <a:stretch/>
        </p:blipFill>
        <p:spPr>
          <a:xfrm>
            <a:off x="8375275" y="2570251"/>
            <a:ext cx="3456399" cy="2603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Data Sources</a:t>
            </a:r>
            <a:endParaRPr/>
          </a:p>
        </p:txBody>
      </p:sp>
      <p:sp>
        <p:nvSpPr>
          <p:cNvPr id="85" name="Google Shape;85;p16"/>
          <p:cNvSpPr txBox="1">
            <a:spLocks noGrp="1"/>
          </p:cNvSpPr>
          <p:nvPr>
            <p:ph type="body" idx="1"/>
          </p:nvPr>
        </p:nvSpPr>
        <p:spPr>
          <a:xfrm>
            <a:off x="584200" y="1809750"/>
            <a:ext cx="6855300" cy="4351200"/>
          </a:xfrm>
          <a:prstGeom prst="rect">
            <a:avLst/>
          </a:prstGeom>
        </p:spPr>
        <p:txBody>
          <a:bodyPr spcFirstLastPara="1" wrap="square" lIns="91425" tIns="45700" rIns="91425" bIns="45700" anchor="t" anchorCtr="0">
            <a:noAutofit/>
          </a:bodyPr>
          <a:lstStyle/>
          <a:p>
            <a:pPr marL="457200" lvl="0" indent="-419100" algn="l" rtl="0">
              <a:spcBef>
                <a:spcPts val="1000"/>
              </a:spcBef>
              <a:spcAft>
                <a:spcPts val="0"/>
              </a:spcAft>
              <a:buSzPts val="3000"/>
              <a:buChar char="●"/>
            </a:pPr>
            <a:r>
              <a:rPr lang="en-US" dirty="0"/>
              <a:t>The University of Michigan North Campus Long-Term Vision and LIDAR Dataset.</a:t>
            </a:r>
            <a:endParaRPr dirty="0"/>
          </a:p>
          <a:p>
            <a:pPr marL="914400" lvl="1" indent="-342900" algn="l" rtl="0">
              <a:spcBef>
                <a:spcPts val="0"/>
              </a:spcBef>
              <a:spcAft>
                <a:spcPts val="0"/>
              </a:spcAft>
              <a:buSzPts val="1800"/>
              <a:buChar char="○"/>
            </a:pPr>
            <a:r>
              <a:rPr lang="en-US" dirty="0"/>
              <a:t>GPS</a:t>
            </a:r>
            <a:endParaRPr dirty="0"/>
          </a:p>
          <a:p>
            <a:pPr marL="914400" lvl="1" indent="-342900" algn="l" rtl="0">
              <a:spcBef>
                <a:spcPts val="0"/>
              </a:spcBef>
              <a:spcAft>
                <a:spcPts val="0"/>
              </a:spcAft>
              <a:buSzPts val="1800"/>
              <a:buChar char="○"/>
            </a:pPr>
            <a:r>
              <a:rPr lang="en-US" dirty="0"/>
              <a:t>LIDAR</a:t>
            </a:r>
            <a:endParaRPr dirty="0"/>
          </a:p>
          <a:p>
            <a:pPr marL="457200" lvl="0" indent="-419100" algn="l" rtl="0">
              <a:spcBef>
                <a:spcPts val="0"/>
              </a:spcBef>
              <a:spcAft>
                <a:spcPts val="0"/>
              </a:spcAft>
              <a:buSzPts val="3000"/>
              <a:buChar char="●"/>
            </a:pPr>
            <a:r>
              <a:rPr lang="en-US" dirty="0"/>
              <a:t>staticmap API</a:t>
            </a:r>
            <a:endParaRPr dirty="0"/>
          </a:p>
          <a:p>
            <a:pPr marL="914400" lvl="1" indent="-342900" algn="l" rtl="0">
              <a:spcBef>
                <a:spcPts val="0"/>
              </a:spcBef>
              <a:spcAft>
                <a:spcPts val="0"/>
              </a:spcAft>
              <a:buSzPts val="1800"/>
              <a:buChar char="○"/>
            </a:pPr>
            <a:r>
              <a:rPr lang="en-US" dirty="0"/>
              <a:t>Map Overlay that provides street and landmark data</a:t>
            </a:r>
            <a:endParaRPr dirty="0"/>
          </a:p>
        </p:txBody>
      </p:sp>
      <p:sp>
        <p:nvSpPr>
          <p:cNvPr id="86" name="Google Shape;86;p16"/>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87" name="Google Shape;87;p16"/>
          <p:cNvPicPr preferRelativeResize="0"/>
          <p:nvPr/>
        </p:nvPicPr>
        <p:blipFill>
          <a:blip r:embed="rId3">
            <a:alphaModFix/>
          </a:blip>
          <a:stretch>
            <a:fillRect/>
          </a:stretch>
        </p:blipFill>
        <p:spPr>
          <a:xfrm>
            <a:off x="7368425" y="365125"/>
            <a:ext cx="4447701" cy="2965134"/>
          </a:xfrm>
          <a:prstGeom prst="rect">
            <a:avLst/>
          </a:prstGeom>
          <a:noFill/>
          <a:ln>
            <a:noFill/>
          </a:ln>
        </p:spPr>
      </p:pic>
      <p:sp>
        <p:nvSpPr>
          <p:cNvPr id="88" name="Google Shape;88;p16"/>
          <p:cNvSpPr txBox="1"/>
          <p:nvPr/>
        </p:nvSpPr>
        <p:spPr>
          <a:xfrm>
            <a:off x="7439500" y="1929000"/>
            <a:ext cx="54789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900">
                <a:solidFill>
                  <a:srgbClr val="FFFFFF"/>
                </a:solidFill>
              </a:rPr>
              <a:t>https://rpm.engin.umich.edu/facilities/north-campus-photos/</a:t>
            </a:r>
            <a:endParaRPr sz="900">
              <a:solidFill>
                <a:srgbClr val="FFFFFF"/>
              </a:solidFill>
            </a:endParaRPr>
          </a:p>
        </p:txBody>
      </p:sp>
      <p:pic>
        <p:nvPicPr>
          <p:cNvPr id="89" name="Google Shape;89;p16"/>
          <p:cNvPicPr preferRelativeResize="0"/>
          <p:nvPr/>
        </p:nvPicPr>
        <p:blipFill>
          <a:blip r:embed="rId4">
            <a:alphaModFix/>
          </a:blip>
          <a:stretch>
            <a:fillRect/>
          </a:stretch>
        </p:blipFill>
        <p:spPr>
          <a:xfrm>
            <a:off x="8752550" y="3627350"/>
            <a:ext cx="2002003" cy="2669337"/>
          </a:xfrm>
          <a:prstGeom prst="rect">
            <a:avLst/>
          </a:prstGeom>
          <a:noFill/>
          <a:ln>
            <a:noFill/>
          </a:ln>
        </p:spPr>
      </p:pic>
      <p:sp>
        <p:nvSpPr>
          <p:cNvPr id="90" name="Google Shape;90;p16"/>
          <p:cNvSpPr txBox="1"/>
          <p:nvPr/>
        </p:nvSpPr>
        <p:spPr>
          <a:xfrm>
            <a:off x="8586025" y="4910850"/>
            <a:ext cx="38658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rgbClr val="FFFFFF"/>
                </a:solidFill>
              </a:rPr>
              <a:t>https://github.com/komoot/staticmap</a:t>
            </a:r>
            <a:endParaRPr sz="1100" dirty="0">
              <a:solidFill>
                <a:srgbClr val="FFFFFF"/>
              </a:solidFill>
            </a:endParaRPr>
          </a:p>
        </p:txBody>
      </p:sp>
      <p:pic>
        <p:nvPicPr>
          <p:cNvPr id="9" name="Google Shape;98;p17">
            <a:extLst>
              <a:ext uri="{FF2B5EF4-FFF2-40B4-BE49-F238E27FC236}">
                <a16:creationId xmlns:a16="http://schemas.microsoft.com/office/drawing/2014/main" id="{F39861B8-83FA-4B6C-835C-E546CDDC4739}"/>
              </a:ext>
            </a:extLst>
          </p:cNvPr>
          <p:cNvPicPr preferRelativeResize="0"/>
          <p:nvPr/>
        </p:nvPicPr>
        <p:blipFill rotWithShape="1">
          <a:blip r:embed="rId5">
            <a:alphaModFix/>
          </a:blip>
          <a:srcRect/>
          <a:stretch/>
        </p:blipFill>
        <p:spPr>
          <a:xfrm>
            <a:off x="138513" y="6555213"/>
            <a:ext cx="2721259" cy="21387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Tool Requirements</a:t>
            </a:r>
            <a:endParaRPr/>
          </a:p>
        </p:txBody>
      </p:sp>
      <p:sp>
        <p:nvSpPr>
          <p:cNvPr id="97" name="Google Shape;97;p1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marR="0" lvl="0" indent="0" algn="l" rtl="0">
              <a:lnSpc>
                <a:spcPct val="90000"/>
              </a:lnSpc>
              <a:spcBef>
                <a:spcPts val="1000"/>
              </a:spcBef>
              <a:spcAft>
                <a:spcPts val="0"/>
              </a:spcAft>
              <a:buNone/>
            </a:pPr>
            <a:r>
              <a:rPr lang="en-US"/>
              <a:t>Requirement 1: Download and Condition Data</a:t>
            </a:r>
            <a:endParaRPr/>
          </a:p>
          <a:p>
            <a:pPr marL="0" marR="0" lvl="0" indent="0" algn="l" rtl="0">
              <a:lnSpc>
                <a:spcPct val="90000"/>
              </a:lnSpc>
              <a:spcBef>
                <a:spcPts val="2100"/>
              </a:spcBef>
              <a:spcAft>
                <a:spcPts val="0"/>
              </a:spcAft>
              <a:buNone/>
            </a:pPr>
            <a:r>
              <a:rPr lang="en-US"/>
              <a:t>Requirement 2: Robot Path Visualization</a:t>
            </a:r>
            <a:endParaRPr/>
          </a:p>
          <a:p>
            <a:pPr marL="0" marR="0" lvl="0" indent="0" algn="l" rtl="0">
              <a:lnSpc>
                <a:spcPct val="90000"/>
              </a:lnSpc>
              <a:spcBef>
                <a:spcPts val="2100"/>
              </a:spcBef>
              <a:spcAft>
                <a:spcPts val="0"/>
              </a:spcAft>
              <a:buNone/>
            </a:pPr>
            <a:r>
              <a:rPr lang="en-US"/>
              <a:t>Requirement 3: Visualize Robot Environment</a:t>
            </a:r>
            <a:endParaRPr/>
          </a:p>
          <a:p>
            <a:pPr marL="0" marR="0" lvl="0" indent="0" algn="l" rtl="0">
              <a:lnSpc>
                <a:spcPct val="90000"/>
              </a:lnSpc>
              <a:spcBef>
                <a:spcPts val="2100"/>
              </a:spcBef>
              <a:spcAft>
                <a:spcPts val="0"/>
              </a:spcAft>
              <a:buNone/>
            </a:pPr>
            <a:r>
              <a:rPr lang="en-US"/>
              <a:t>Requirement 4: Accessible User Interface</a:t>
            </a:r>
            <a:endParaRPr/>
          </a:p>
          <a:p>
            <a:pPr marL="0" lvl="0" indent="0" algn="l" rtl="0">
              <a:spcBef>
                <a:spcPts val="2100"/>
              </a:spcBef>
              <a:spcAft>
                <a:spcPts val="2100"/>
              </a:spcAft>
              <a:buNone/>
            </a:pPr>
            <a:endParaRPr/>
          </a:p>
        </p:txBody>
      </p:sp>
      <p:pic>
        <p:nvPicPr>
          <p:cNvPr id="98" name="Google Shape;98;p17"/>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99" name="Google Shape;99;p17"/>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1: Download and Condition Data</a:t>
            </a:r>
            <a:endParaRPr/>
          </a:p>
        </p:txBody>
      </p:sp>
      <p:sp>
        <p:nvSpPr>
          <p:cNvPr id="106" name="Google Shape;106;p18"/>
          <p:cNvSpPr txBox="1">
            <a:spLocks noGrp="1"/>
          </p:cNvSpPr>
          <p:nvPr>
            <p:ph type="body" idx="1"/>
          </p:nvPr>
        </p:nvSpPr>
        <p:spPr>
          <a:xfrm>
            <a:off x="838200" y="1607600"/>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dirty="0"/>
              <a:t>DataManager Module</a:t>
            </a:r>
            <a:endParaRPr dirty="0"/>
          </a:p>
          <a:p>
            <a:pPr marL="0" lvl="0" indent="0" algn="l" rtl="0">
              <a:spcBef>
                <a:spcPts val="2100"/>
              </a:spcBef>
              <a:spcAft>
                <a:spcPts val="2100"/>
              </a:spcAft>
              <a:buNone/>
            </a:pPr>
            <a:r>
              <a:rPr lang="en-US" dirty="0"/>
              <a:t>	</a:t>
            </a:r>
            <a:endParaRPr dirty="0"/>
          </a:p>
        </p:txBody>
      </p:sp>
      <p:pic>
        <p:nvPicPr>
          <p:cNvPr id="107" name="Google Shape;107;p18"/>
          <p:cNvPicPr preferRelativeResize="0"/>
          <p:nvPr/>
        </p:nvPicPr>
        <p:blipFill>
          <a:blip r:embed="rId3">
            <a:alphaModFix/>
          </a:blip>
          <a:stretch>
            <a:fillRect/>
          </a:stretch>
        </p:blipFill>
        <p:spPr>
          <a:xfrm>
            <a:off x="922427" y="2432527"/>
            <a:ext cx="6427928" cy="3381000"/>
          </a:xfrm>
          <a:prstGeom prst="rect">
            <a:avLst/>
          </a:prstGeom>
          <a:noFill/>
          <a:ln>
            <a:noFill/>
          </a:ln>
        </p:spPr>
      </p:pic>
      <p:pic>
        <p:nvPicPr>
          <p:cNvPr id="108" name="Google Shape;108;p18"/>
          <p:cNvPicPr preferRelativeResize="0"/>
          <p:nvPr/>
        </p:nvPicPr>
        <p:blipFill rotWithShape="1">
          <a:blip r:embed="rId4">
            <a:alphaModFix/>
          </a:blip>
          <a:srcRect/>
          <a:stretch/>
        </p:blipFill>
        <p:spPr>
          <a:xfrm>
            <a:off x="138513" y="6555213"/>
            <a:ext cx="2721259" cy="213878"/>
          </a:xfrm>
          <a:prstGeom prst="rect">
            <a:avLst/>
          </a:prstGeom>
          <a:noFill/>
          <a:ln>
            <a:noFill/>
          </a:ln>
        </p:spPr>
      </p:pic>
      <p:sp>
        <p:nvSpPr>
          <p:cNvPr id="109" name="Google Shape;109;p18"/>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2: Visualize Robot Path</a:t>
            </a:r>
            <a:endParaRPr/>
          </a:p>
        </p:txBody>
      </p:sp>
      <p:sp>
        <p:nvSpPr>
          <p:cNvPr id="116" name="Google Shape;116;p19"/>
          <p:cNvSpPr txBox="1">
            <a:spLocks noGrp="1"/>
          </p:cNvSpPr>
          <p:nvPr>
            <p:ph type="body" idx="1"/>
          </p:nvPr>
        </p:nvSpPr>
        <p:spPr>
          <a:xfrm>
            <a:off x="387728" y="1519875"/>
            <a:ext cx="5637600" cy="4901400"/>
          </a:xfrm>
          <a:prstGeom prst="rect">
            <a:avLst/>
          </a:prstGeom>
        </p:spPr>
        <p:txBody>
          <a:bodyPr spcFirstLastPara="1" wrap="square" lIns="91425" tIns="45700" rIns="91425" bIns="45700" anchor="t" anchorCtr="0">
            <a:noAutofit/>
          </a:bodyPr>
          <a:lstStyle/>
          <a:p>
            <a:pPr marL="457200" lvl="0" indent="0" algn="l" rtl="0">
              <a:spcBef>
                <a:spcPts val="1000"/>
              </a:spcBef>
              <a:spcAft>
                <a:spcPts val="0"/>
              </a:spcAft>
              <a:buNone/>
            </a:pPr>
            <a:r>
              <a:rPr lang="en-US" dirty="0"/>
              <a:t>GPS and Map Overlay Module</a:t>
            </a:r>
            <a:endParaRPr dirty="0"/>
          </a:p>
          <a:p>
            <a:pPr marL="914400" lvl="1" indent="-342900" algn="l" rtl="0">
              <a:spcBef>
                <a:spcPts val="2100"/>
              </a:spcBef>
              <a:spcAft>
                <a:spcPts val="0"/>
              </a:spcAft>
              <a:buSzPts val="1800"/>
              <a:buChar char="○"/>
            </a:pPr>
            <a:r>
              <a:rPr lang="en-US" dirty="0"/>
              <a:t>Get data from DataManager</a:t>
            </a:r>
            <a:endParaRPr dirty="0"/>
          </a:p>
          <a:p>
            <a:pPr marL="914400" lvl="1" indent="-342900" algn="l" rtl="0">
              <a:spcBef>
                <a:spcPts val="0"/>
              </a:spcBef>
              <a:spcAft>
                <a:spcPts val="0"/>
              </a:spcAft>
              <a:buSzPts val="1800"/>
              <a:buChar char="○"/>
            </a:pPr>
            <a:r>
              <a:rPr lang="en-US" dirty="0"/>
              <a:t>Subsample GPS data</a:t>
            </a:r>
            <a:endParaRPr dirty="0"/>
          </a:p>
          <a:p>
            <a:pPr marL="914400" lvl="1" indent="-342900" algn="l" rtl="0">
              <a:spcBef>
                <a:spcPts val="0"/>
              </a:spcBef>
              <a:spcAft>
                <a:spcPts val="0"/>
              </a:spcAft>
              <a:buSzPts val="1800"/>
              <a:buChar char="○"/>
            </a:pPr>
            <a:r>
              <a:rPr lang="en-US" dirty="0"/>
              <a:t>Use staticmap API </a:t>
            </a:r>
            <a:endParaRPr dirty="0"/>
          </a:p>
          <a:p>
            <a:pPr marL="1371600" lvl="2" indent="-342900" algn="l" rtl="0">
              <a:spcBef>
                <a:spcPts val="0"/>
              </a:spcBef>
              <a:spcAft>
                <a:spcPts val="0"/>
              </a:spcAft>
              <a:buSzPts val="1800"/>
              <a:buChar char="■"/>
            </a:pPr>
            <a:r>
              <a:rPr lang="en-US" dirty="0"/>
              <a:t>Problem here:</a:t>
            </a:r>
            <a:endParaRPr dirty="0"/>
          </a:p>
          <a:p>
            <a:pPr marL="1828800" lvl="3" indent="-342900" algn="l" rtl="0">
              <a:spcBef>
                <a:spcPts val="0"/>
              </a:spcBef>
              <a:spcAft>
                <a:spcPts val="0"/>
              </a:spcAft>
              <a:buSzPts val="1800"/>
              <a:buChar char="●"/>
            </a:pPr>
            <a:r>
              <a:rPr lang="en-US" dirty="0"/>
              <a:t>API can only generate picture full with line features</a:t>
            </a:r>
            <a:endParaRPr dirty="0"/>
          </a:p>
          <a:p>
            <a:pPr marL="1828800" lvl="3" indent="-342900" algn="l" rtl="0">
              <a:spcBef>
                <a:spcPts val="0"/>
              </a:spcBef>
              <a:spcAft>
                <a:spcPts val="0"/>
              </a:spcAft>
              <a:buSzPts val="1800"/>
              <a:buChar char="●"/>
            </a:pPr>
            <a:r>
              <a:rPr lang="en-US" dirty="0"/>
              <a:t>But we need to see path real-time</a:t>
            </a:r>
            <a:endParaRPr dirty="0"/>
          </a:p>
          <a:p>
            <a:pPr marL="1371600" lvl="2" indent="-342900" algn="l" rtl="0">
              <a:spcBef>
                <a:spcPts val="0"/>
              </a:spcBef>
              <a:spcAft>
                <a:spcPts val="0"/>
              </a:spcAft>
              <a:buSzPts val="1800"/>
              <a:buChar char="■"/>
            </a:pPr>
            <a:r>
              <a:rPr lang="en-US" dirty="0"/>
              <a:t>How to solve?</a:t>
            </a:r>
            <a:endParaRPr dirty="0"/>
          </a:p>
          <a:p>
            <a:pPr marL="1828800" lvl="3" indent="-342900" algn="l" rtl="0">
              <a:spcBef>
                <a:spcPts val="0"/>
              </a:spcBef>
              <a:spcAft>
                <a:spcPts val="0"/>
              </a:spcAft>
              <a:buSzPts val="1800"/>
              <a:buChar char="●"/>
            </a:pPr>
            <a:r>
              <a:rPr lang="en-US" dirty="0"/>
              <a:t>Override API to extract image with no features</a:t>
            </a:r>
            <a:endParaRPr dirty="0"/>
          </a:p>
          <a:p>
            <a:pPr marL="1828800" lvl="3" indent="-342900" algn="l" rtl="0">
              <a:spcBef>
                <a:spcPts val="0"/>
              </a:spcBef>
              <a:spcAft>
                <a:spcPts val="0"/>
              </a:spcAft>
              <a:buSzPts val="1800"/>
              <a:buChar char="●"/>
            </a:pPr>
            <a:r>
              <a:rPr lang="en-US" dirty="0"/>
              <a:t>Extract line features</a:t>
            </a:r>
            <a:endParaRPr dirty="0"/>
          </a:p>
          <a:p>
            <a:pPr marL="914400" lvl="1" indent="-342900" algn="l" rtl="0">
              <a:spcBef>
                <a:spcPts val="0"/>
              </a:spcBef>
              <a:spcAft>
                <a:spcPts val="0"/>
              </a:spcAft>
              <a:buSzPts val="1800"/>
              <a:buChar char="○"/>
            </a:pPr>
            <a:r>
              <a:rPr lang="en-US" dirty="0"/>
              <a:t>Use matplotlib to plot with line features</a:t>
            </a:r>
            <a:endParaRPr dirty="0"/>
          </a:p>
          <a:p>
            <a:pPr marL="0" lvl="0" indent="0" algn="l" rtl="0">
              <a:spcBef>
                <a:spcPts val="2100"/>
              </a:spcBef>
              <a:spcAft>
                <a:spcPts val="0"/>
              </a:spcAft>
              <a:buNone/>
            </a:pP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pic>
        <p:nvPicPr>
          <p:cNvPr id="117" name="Google Shape;117;p19"/>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18" name="Google Shape;118;p19"/>
          <p:cNvSpPr txBox="1"/>
          <p:nvPr/>
        </p:nvSpPr>
        <p:spPr>
          <a:xfrm>
            <a:off x="8574617" y="6492813"/>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19" name="Google Shape;119;p19"/>
          <p:cNvPicPr preferRelativeResize="0"/>
          <p:nvPr/>
        </p:nvPicPr>
        <p:blipFill>
          <a:blip r:embed="rId4">
            <a:alphaModFix/>
          </a:blip>
          <a:stretch>
            <a:fillRect/>
          </a:stretch>
        </p:blipFill>
        <p:spPr>
          <a:xfrm>
            <a:off x="6385175" y="1430575"/>
            <a:ext cx="5485275" cy="4804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3: Visualize Robot Environment</a:t>
            </a:r>
            <a:endParaRPr/>
          </a:p>
        </p:txBody>
      </p:sp>
      <p:sp>
        <p:nvSpPr>
          <p:cNvPr id="126" name="Google Shape;126;p20"/>
          <p:cNvSpPr txBox="1">
            <a:spLocks noGrp="1"/>
          </p:cNvSpPr>
          <p:nvPr>
            <p:ph type="body" idx="1"/>
          </p:nvPr>
        </p:nvSpPr>
        <p:spPr>
          <a:xfrm>
            <a:off x="838200" y="1825625"/>
            <a:ext cx="5884200" cy="4351200"/>
          </a:xfrm>
          <a:prstGeom prst="rect">
            <a:avLst/>
          </a:prstGeom>
        </p:spPr>
        <p:txBody>
          <a:bodyPr spcFirstLastPara="1" wrap="square" lIns="91425" tIns="45700" rIns="91425" bIns="45700" anchor="t" anchorCtr="0">
            <a:noAutofit/>
          </a:bodyPr>
          <a:lstStyle/>
          <a:p>
            <a:pPr marL="457200" lvl="0" indent="0" algn="l" rtl="0">
              <a:lnSpc>
                <a:spcPct val="150000"/>
              </a:lnSpc>
              <a:spcBef>
                <a:spcPts val="1000"/>
              </a:spcBef>
              <a:spcAft>
                <a:spcPts val="0"/>
              </a:spcAft>
              <a:buNone/>
            </a:pPr>
            <a:r>
              <a:rPr lang="en-US" dirty="0"/>
              <a:t>LIDAR Module</a:t>
            </a:r>
            <a:endParaRPr dirty="0"/>
          </a:p>
          <a:p>
            <a:pPr marL="914400" marR="0" lvl="1" indent="-342900" algn="l" rtl="0">
              <a:lnSpc>
                <a:spcPct val="150000"/>
              </a:lnSpc>
              <a:spcBef>
                <a:spcPts val="0"/>
              </a:spcBef>
              <a:spcAft>
                <a:spcPts val="0"/>
              </a:spcAft>
              <a:buClr>
                <a:schemeClr val="dk1"/>
              </a:buClr>
              <a:buSzPts val="1800"/>
              <a:buFont typeface="Arial"/>
              <a:buChar char="○"/>
            </a:pPr>
            <a:r>
              <a:rPr lang="en-US" dirty="0"/>
              <a:t>Provides a LIDAR scan of what the robot sees</a:t>
            </a:r>
          </a:p>
          <a:p>
            <a:pPr marL="914400" marR="0" lvl="1" indent="-342900" algn="l" rtl="0">
              <a:lnSpc>
                <a:spcPct val="150000"/>
              </a:lnSpc>
              <a:spcBef>
                <a:spcPts val="0"/>
              </a:spcBef>
              <a:spcAft>
                <a:spcPts val="0"/>
              </a:spcAft>
              <a:buClr>
                <a:schemeClr val="dk1"/>
              </a:buClr>
              <a:buSzPts val="1800"/>
              <a:buFont typeface="Arial"/>
              <a:buChar char="○"/>
            </a:pPr>
            <a:r>
              <a:rPr lang="en-US" dirty="0"/>
              <a:t>Thresholds and removes erroneous values that are too close to the robot</a:t>
            </a:r>
          </a:p>
          <a:p>
            <a:pPr marL="914400" marR="0" lvl="1" indent="-342900" algn="l" rtl="0">
              <a:lnSpc>
                <a:spcPct val="150000"/>
              </a:lnSpc>
              <a:spcBef>
                <a:spcPts val="0"/>
              </a:spcBef>
              <a:spcAft>
                <a:spcPts val="0"/>
              </a:spcAft>
              <a:buClr>
                <a:schemeClr val="dk1"/>
              </a:buClr>
              <a:buSzPts val="1800"/>
              <a:buFont typeface="Arial"/>
              <a:buChar char="○"/>
            </a:pPr>
            <a:r>
              <a:rPr lang="en-US" dirty="0"/>
              <a:t>Overlays a bounding region showing limits of LIDAR scanner</a:t>
            </a:r>
          </a:p>
          <a:p>
            <a:pPr marL="914400" marR="0" lvl="1" indent="-342900" algn="l" rtl="0">
              <a:lnSpc>
                <a:spcPct val="150000"/>
              </a:lnSpc>
              <a:spcBef>
                <a:spcPts val="0"/>
              </a:spcBef>
              <a:spcAft>
                <a:spcPts val="0"/>
              </a:spcAft>
              <a:buClr>
                <a:schemeClr val="dk1"/>
              </a:buClr>
              <a:buSzPts val="1800"/>
              <a:buFont typeface="Arial"/>
              <a:buChar char="○"/>
            </a:pPr>
            <a:r>
              <a:rPr lang="en-US" dirty="0"/>
              <a:t>Outputs timestamp</a:t>
            </a:r>
            <a:endParaRPr dirty="0"/>
          </a:p>
        </p:txBody>
      </p:sp>
      <p:pic>
        <p:nvPicPr>
          <p:cNvPr id="127" name="Google Shape;127;p20"/>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28" name="Google Shape;128;p20"/>
          <p:cNvSpPr txBox="1"/>
          <p:nvPr/>
        </p:nvSpPr>
        <p:spPr>
          <a:xfrm>
            <a:off x="8566967" y="6430391"/>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2" name="Picture 1"/>
          <p:cNvPicPr>
            <a:picLocks noChangeAspect="1"/>
          </p:cNvPicPr>
          <p:nvPr/>
        </p:nvPicPr>
        <p:blipFill>
          <a:blip r:embed="rId4"/>
          <a:stretch>
            <a:fillRect/>
          </a:stretch>
        </p:blipFill>
        <p:spPr>
          <a:xfrm>
            <a:off x="6972300" y="2034457"/>
            <a:ext cx="4223472" cy="337350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100"/>
              <a:buFont typeface="Arial"/>
              <a:buNone/>
            </a:pPr>
            <a:r>
              <a:rPr lang="en-US"/>
              <a:t>Requirement 4: Accessible User Interface</a:t>
            </a:r>
            <a:endParaRPr/>
          </a:p>
        </p:txBody>
      </p:sp>
      <p:sp>
        <p:nvSpPr>
          <p:cNvPr id="136" name="Google Shape;136;p21"/>
          <p:cNvSpPr txBox="1">
            <a:spLocks noGrp="1"/>
          </p:cNvSpPr>
          <p:nvPr>
            <p:ph type="body" idx="1"/>
          </p:nvPr>
        </p:nvSpPr>
        <p:spPr>
          <a:xfrm>
            <a:off x="838200" y="1872343"/>
            <a:ext cx="5454816" cy="4304482"/>
          </a:xfrm>
          <a:prstGeom prst="rect">
            <a:avLst/>
          </a:prstGeom>
        </p:spPr>
        <p:txBody>
          <a:bodyPr spcFirstLastPara="1" wrap="square" lIns="91425" tIns="45700" rIns="91425" bIns="45700" anchor="t" anchorCtr="0">
            <a:noAutofit/>
          </a:bodyPr>
          <a:lstStyle/>
          <a:p>
            <a:pPr marL="0" marR="0" lvl="0" indent="0" algn="l" rtl="0">
              <a:lnSpc>
                <a:spcPct val="90000"/>
              </a:lnSpc>
              <a:spcBef>
                <a:spcPts val="500"/>
              </a:spcBef>
              <a:spcAft>
                <a:spcPts val="0"/>
              </a:spcAft>
              <a:buNone/>
            </a:pPr>
            <a:r>
              <a:rPr lang="en-US" dirty="0"/>
              <a:t>Graphical User Interface</a:t>
            </a:r>
            <a:endParaRPr dirty="0"/>
          </a:p>
          <a:p>
            <a:pPr marL="914400" marR="0" lvl="1" indent="-342900" algn="l" rtl="0">
              <a:lnSpc>
                <a:spcPct val="90000"/>
              </a:lnSpc>
              <a:spcBef>
                <a:spcPts val="600"/>
              </a:spcBef>
              <a:spcAft>
                <a:spcPts val="0"/>
              </a:spcAft>
              <a:buSzPts val="1800"/>
              <a:buChar char="○"/>
            </a:pPr>
            <a:r>
              <a:rPr lang="en-US" dirty="0"/>
              <a:t>Built using the Python tkinter module</a:t>
            </a:r>
          </a:p>
          <a:p>
            <a:pPr marL="914400" marR="0" lvl="1" indent="-342900" algn="l" rtl="0">
              <a:lnSpc>
                <a:spcPct val="90000"/>
              </a:lnSpc>
              <a:spcBef>
                <a:spcPts val="600"/>
              </a:spcBef>
              <a:spcAft>
                <a:spcPts val="0"/>
              </a:spcAft>
              <a:buSzPts val="1800"/>
              <a:buChar char="○"/>
            </a:pPr>
            <a:r>
              <a:rPr lang="en-US" dirty="0"/>
              <a:t>Controls</a:t>
            </a:r>
          </a:p>
          <a:p>
            <a:pPr lvl="2">
              <a:spcBef>
                <a:spcPts val="600"/>
              </a:spcBef>
              <a:buChar char="○"/>
            </a:pPr>
            <a:r>
              <a:rPr lang="en-US" dirty="0"/>
              <a:t>Load Data</a:t>
            </a:r>
          </a:p>
          <a:p>
            <a:pPr lvl="2">
              <a:spcBef>
                <a:spcPts val="600"/>
              </a:spcBef>
              <a:buChar char="○"/>
            </a:pPr>
            <a:r>
              <a:rPr lang="en-US" dirty="0"/>
              <a:t>Map On/Off</a:t>
            </a:r>
          </a:p>
          <a:p>
            <a:pPr lvl="2">
              <a:spcBef>
                <a:spcPts val="600"/>
              </a:spcBef>
              <a:buChar char="○"/>
            </a:pPr>
            <a:r>
              <a:rPr lang="en-US" dirty="0"/>
              <a:t>GPS On/Off with a slider</a:t>
            </a:r>
          </a:p>
          <a:p>
            <a:pPr lvl="2">
              <a:spcBef>
                <a:spcPts val="600"/>
              </a:spcBef>
              <a:buChar char="○"/>
            </a:pPr>
            <a:r>
              <a:rPr lang="en-US" dirty="0"/>
              <a:t>Lidar On/Off with a slider</a:t>
            </a:r>
          </a:p>
          <a:p>
            <a:pPr lvl="1">
              <a:spcBef>
                <a:spcPts val="600"/>
              </a:spcBef>
            </a:pPr>
            <a:r>
              <a:rPr lang="en-US" dirty="0"/>
              <a:t>Viewing window for user selection of data.</a:t>
            </a:r>
          </a:p>
        </p:txBody>
      </p:sp>
      <p:pic>
        <p:nvPicPr>
          <p:cNvPr id="137" name="Google Shape;137;p21"/>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38" name="Google Shape;138;p21"/>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3" name="Picture 2"/>
          <p:cNvPicPr>
            <a:picLocks noChangeAspect="1"/>
          </p:cNvPicPr>
          <p:nvPr/>
        </p:nvPicPr>
        <p:blipFill>
          <a:blip r:embed="rId4"/>
          <a:stretch>
            <a:fillRect/>
          </a:stretch>
        </p:blipFill>
        <p:spPr>
          <a:xfrm>
            <a:off x="6293016" y="1509575"/>
            <a:ext cx="5497930" cy="46248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Demo</a:t>
            </a:r>
            <a:endParaRPr/>
          </a:p>
        </p:txBody>
      </p:sp>
      <p:sp>
        <p:nvSpPr>
          <p:cNvPr id="147" name="Google Shape;147;p22"/>
          <p:cNvSpPr txBox="1"/>
          <p:nvPr/>
        </p:nvSpPr>
        <p:spPr>
          <a:xfrm>
            <a:off x="8586017" y="6492875"/>
            <a:ext cx="4018936"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48" name="Google Shape;148;p22"/>
          <p:cNvPicPr preferRelativeResize="0"/>
          <p:nvPr/>
        </p:nvPicPr>
        <p:blipFill rotWithShape="1">
          <a:blip r:embed="rId5">
            <a:alphaModFix/>
          </a:blip>
          <a:srcRect/>
          <a:stretch/>
        </p:blipFill>
        <p:spPr>
          <a:xfrm>
            <a:off x="138513" y="6555213"/>
            <a:ext cx="2721258" cy="213878"/>
          </a:xfrm>
          <a:prstGeom prst="rect">
            <a:avLst/>
          </a:prstGeom>
          <a:noFill/>
          <a:ln>
            <a:noFill/>
          </a:ln>
        </p:spPr>
      </p:pic>
      <p:pic>
        <p:nvPicPr>
          <p:cNvPr id="8" name="6C4EFC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753649" y="309336"/>
            <a:ext cx="7087035" cy="59517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8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394</TotalTime>
  <Words>932</Words>
  <Application>Microsoft Macintosh PowerPoint</Application>
  <PresentationFormat>Widescreen</PresentationFormat>
  <Paragraphs>122</Paragraphs>
  <Slides>12</Slides>
  <Notes>11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Simple Dark</vt:lpstr>
      <vt:lpstr>Robot Data Visualization  </vt:lpstr>
      <vt:lpstr>Motivation &amp; Solution</vt:lpstr>
      <vt:lpstr>Data Sources</vt:lpstr>
      <vt:lpstr>Tool Requirements</vt:lpstr>
      <vt:lpstr>Requirement 1: Download and Condition Data</vt:lpstr>
      <vt:lpstr>Requirement 2: Visualize Robot Path</vt:lpstr>
      <vt:lpstr>Requirement 3: Visualize Robot Environment</vt:lpstr>
      <vt:lpstr>Requirement 4: Accessible User Interface</vt:lpstr>
      <vt:lpstr>Demo</vt:lpstr>
      <vt:lpstr>Repository Features  </vt:lpstr>
      <vt:lpstr>Future Work</vt:lpstr>
      <vt:lpstr>PowerPoint Presentation</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 Data Visualization</dc:title>
  <dc:creator>User</dc:creator>
  <cp:lastModifiedBy>Kenneth W. Latimer</cp:lastModifiedBy>
  <cp:revision>19</cp:revision>
  <dcterms:modified xsi:type="dcterms:W3CDTF">2018-12-12T01:18:28Z</dcterms:modified>
</cp:coreProperties>
</file>